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67" r:id="rId9"/>
    <p:sldId id="268" r:id="rId10"/>
    <p:sldId id="278" r:id="rId11"/>
    <p:sldId id="279" r:id="rId12"/>
    <p:sldId id="280" r:id="rId13"/>
    <p:sldId id="257" r:id="rId14"/>
    <p:sldId id="269" r:id="rId15"/>
    <p:sldId id="270" r:id="rId16"/>
    <p:sldId id="271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09DE67F-BB2B-584A-86E6-5FFE92DB844C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8125348-54DA-D642-A2B6-52647392E1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war-2.net/" TargetMode="External"/><Relationship Id="rId2" Type="http://schemas.openxmlformats.org/officeDocument/2006/relationships/hyperlink" Target="http://www.history.com/topics/world-war-i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url=http://history1900s.about.com/od/warsconflicts&amp;rct=j&amp;sa=X&amp;ei=2ohOUIyWCYqQ2QXt6oDgCQ&amp;ved=0CFIQ6QUoATAIOAo&amp;q=world+war+2&amp;usg=AFQjCNHgR4gfgg3ZjiOqayqeADGHI8ujMg" TargetMode="External"/><Relationship Id="rId5" Type="http://schemas.openxmlformats.org/officeDocument/2006/relationships/hyperlink" Target="http://www.google.com/url?url=http://history1900s.about.com/&amp;rct=j&amp;sa=X&amp;ei=2ohOUIyWCYqQ2QXt6oDgCQ&amp;ved=0CFEQ6QUoADAIOAo&amp;q=world+war+2&amp;usg=AFQjCNGUYO59_rqLEUBECg-P3pUnW4-FTw" TargetMode="External"/><Relationship Id="rId4" Type="http://schemas.openxmlformats.org/officeDocument/2006/relationships/hyperlink" Target="http://www.ushmm.org/wlc/en/article.php?ModuleId=10005137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cusonthefamily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izenlink.com/" TargetMode="External"/><Relationship Id="rId2" Type="http://schemas.openxmlformats.org/officeDocument/2006/relationships/hyperlink" Target="http://en.wikipedia.org/wiki/Focus_on_the_Famil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ghtwingwatch.org/content/focus-famil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</a:t>
            </a:r>
            <a:r>
              <a:rPr lang="en-US" dirty="0" smtClean="0"/>
              <a:t>Source</a:t>
            </a:r>
            <a:br>
              <a:rPr lang="en-US" dirty="0" smtClean="0"/>
            </a:br>
            <a:r>
              <a:rPr lang="en-US" dirty="0" smtClean="0"/>
              <a:t>Credibility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68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 matters!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/ health</a:t>
            </a:r>
          </a:p>
          <a:p>
            <a:pPr lvl="1"/>
            <a:r>
              <a:rPr lang="en-US" dirty="0" smtClean="0"/>
              <a:t>Latest studies and findings</a:t>
            </a:r>
          </a:p>
          <a:p>
            <a:endParaRPr lang="en-US" dirty="0"/>
          </a:p>
          <a:p>
            <a:r>
              <a:rPr lang="en-US" dirty="0" smtClean="0"/>
              <a:t>Social science</a:t>
            </a:r>
          </a:p>
          <a:p>
            <a:pPr lvl="1"/>
            <a:r>
              <a:rPr lang="en-US" dirty="0" smtClean="0"/>
              <a:t>New documents found</a:t>
            </a:r>
          </a:p>
          <a:p>
            <a:pPr lvl="1"/>
            <a:endParaRPr lang="en-US" dirty="0"/>
          </a:p>
          <a:p>
            <a:r>
              <a:rPr lang="en-US" dirty="0" smtClean="0"/>
              <a:t>Art / music</a:t>
            </a:r>
          </a:p>
          <a:p>
            <a:pPr lvl="1"/>
            <a:r>
              <a:rPr lang="en-US" dirty="0" smtClean="0"/>
              <a:t>New criticisms and voices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991" y="3151991"/>
            <a:ext cx="3706009" cy="3706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4816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Critically Think </a:t>
            </a:r>
            <a:r>
              <a:rPr lang="en-US" dirty="0"/>
              <a:t>A</a:t>
            </a:r>
            <a:r>
              <a:rPr lang="en-US" dirty="0" smtClean="0"/>
              <a:t>bout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Just because it is </a:t>
            </a:r>
            <a:r>
              <a:rPr lang="en-US" b="1" u="sng" dirty="0" smtClean="0"/>
              <a:t>NEW</a:t>
            </a:r>
            <a:r>
              <a:rPr lang="en-US" dirty="0" smtClean="0"/>
              <a:t> doesn’t mean it’s perfect.</a:t>
            </a:r>
          </a:p>
          <a:p>
            <a:endParaRPr lang="en-US" dirty="0"/>
          </a:p>
          <a:p>
            <a:r>
              <a:rPr lang="en-US" dirty="0" smtClean="0"/>
              <a:t>If it </a:t>
            </a:r>
            <a:r>
              <a:rPr lang="en-US" b="1" u="sng" dirty="0" smtClean="0"/>
              <a:t>TOO NEW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Scientific claims need time to be reviewed and replicated.</a:t>
            </a:r>
          </a:p>
          <a:p>
            <a:endParaRPr lang="en-US" dirty="0"/>
          </a:p>
          <a:p>
            <a:r>
              <a:rPr lang="en-US" dirty="0" smtClean="0"/>
              <a:t>Just because it is </a:t>
            </a:r>
            <a:r>
              <a:rPr lang="en-US" b="1" u="sng" dirty="0" smtClean="0"/>
              <a:t>OLD</a:t>
            </a:r>
            <a:r>
              <a:rPr lang="en-US" dirty="0" smtClean="0"/>
              <a:t> doesn’t mean it isn’t good.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27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02" y="392348"/>
            <a:ext cx="7743077" cy="6256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4671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Reliability </a:t>
            </a:r>
            <a:r>
              <a:rPr lang="en-US" dirty="0" smtClean="0"/>
              <a:t>/ Relevancy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believed</a:t>
            </a:r>
          </a:p>
          <a:p>
            <a:endParaRPr lang="en-US" dirty="0"/>
          </a:p>
          <a:p>
            <a:r>
              <a:rPr lang="en-US" dirty="0" smtClean="0"/>
              <a:t>To be </a:t>
            </a:r>
            <a:r>
              <a:rPr lang="en-US" dirty="0" smtClean="0"/>
              <a:t>trusted</a:t>
            </a:r>
          </a:p>
          <a:p>
            <a:endParaRPr lang="en-US" dirty="0"/>
          </a:p>
          <a:p>
            <a:r>
              <a:rPr lang="en-US" dirty="0" smtClean="0"/>
              <a:t>Is the source appropriate for your study?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45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/ Relevancy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source answer your guiding question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Can you find the same information in another source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Does the source cite information?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72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Does your source have an author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Who is it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Are they an expert in their field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Are they a journalist?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are their </a:t>
            </a:r>
            <a:r>
              <a:rPr lang="en-US" dirty="0" smtClean="0"/>
              <a:t>credentials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16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4)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purpose of the </a:t>
            </a:r>
            <a:r>
              <a:rPr lang="en-US" dirty="0" smtClean="0"/>
              <a:t>source?</a:t>
            </a:r>
          </a:p>
          <a:p>
            <a:pPr lvl="1"/>
            <a:r>
              <a:rPr lang="en-US" dirty="0" smtClean="0"/>
              <a:t>To </a:t>
            </a:r>
            <a:r>
              <a:rPr lang="en-US" dirty="0" smtClean="0"/>
              <a:t>persuade?</a:t>
            </a:r>
          </a:p>
          <a:p>
            <a:pPr lvl="1"/>
            <a:r>
              <a:rPr lang="en-US" dirty="0" smtClean="0"/>
              <a:t>To sell</a:t>
            </a:r>
            <a:r>
              <a:rPr lang="en-US" dirty="0" smtClean="0"/>
              <a:t>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might the author want you to know this </a:t>
            </a:r>
            <a:r>
              <a:rPr lang="en-US" smtClean="0"/>
              <a:t>information</a:t>
            </a:r>
            <a:r>
              <a:rPr lang="en-US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What bias might the author / organization have?</a:t>
            </a:r>
          </a:p>
        </p:txBody>
      </p:sp>
    </p:spTree>
    <p:extLst>
      <p:ext uri="{BB962C8B-B14F-4D97-AF65-F5344CB8AC3E}">
        <p14:creationId xmlns:p14="http://schemas.microsoft.com/office/powerpoint/2010/main" val="1957303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 Determine Website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type</a:t>
            </a:r>
          </a:p>
          <a:p>
            <a:pPr lvl="1"/>
            <a:r>
              <a:rPr lang="en-US" dirty="0" smtClean="0"/>
              <a:t>Trying to sell something?</a:t>
            </a:r>
          </a:p>
          <a:p>
            <a:pPr lvl="1"/>
            <a:r>
              <a:rPr lang="en-US" b="1" dirty="0" smtClean="0"/>
              <a:t>.com</a:t>
            </a:r>
          </a:p>
          <a:p>
            <a:pPr lvl="1"/>
            <a:endParaRPr lang="en-US" dirty="0"/>
          </a:p>
          <a:p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Published by government</a:t>
            </a:r>
          </a:p>
          <a:p>
            <a:pPr lvl="1"/>
            <a:r>
              <a:rPr lang="en-US" b="1" dirty="0" smtClean="0"/>
              <a:t>.</a:t>
            </a:r>
            <a:r>
              <a:rPr lang="en-US" b="1" dirty="0" err="1" smtClean="0"/>
              <a:t>gov</a:t>
            </a:r>
            <a:r>
              <a:rPr lang="en-US" b="1" dirty="0" smtClean="0"/>
              <a:t>, .mil, .us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2302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</a:p>
          <a:p>
            <a:pPr lvl="1"/>
            <a:r>
              <a:rPr lang="en-US" dirty="0" smtClean="0"/>
              <a:t>Run by a private organization</a:t>
            </a:r>
          </a:p>
          <a:p>
            <a:pPr lvl="1"/>
            <a:r>
              <a:rPr lang="en-US" b="1" dirty="0" smtClean="0"/>
              <a:t>.org</a:t>
            </a:r>
          </a:p>
          <a:p>
            <a:pPr lvl="1"/>
            <a:endParaRPr lang="en-US" dirty="0"/>
          </a:p>
          <a:p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Run by an educational institution</a:t>
            </a:r>
          </a:p>
          <a:p>
            <a:pPr lvl="1"/>
            <a:r>
              <a:rPr lang="en-US" b="1" dirty="0" smtClean="0"/>
              <a:t>.</a:t>
            </a:r>
            <a:r>
              <a:rPr lang="en-US" b="1" dirty="0" err="1" smtClean="0"/>
              <a:t>edu</a:t>
            </a:r>
            <a:r>
              <a:rPr lang="en-US" b="1" dirty="0" smtClean="0"/>
              <a:t> </a:t>
            </a:r>
            <a:r>
              <a:rPr lang="en-US" dirty="0" smtClean="0"/>
              <a:t>	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542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 Be Careful with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Trying to sell something?</a:t>
            </a:r>
          </a:p>
          <a:p>
            <a:pPr lvl="1"/>
            <a:r>
              <a:rPr lang="en-US" dirty="0" smtClean="0"/>
              <a:t>Fitness advice from the </a:t>
            </a:r>
            <a:r>
              <a:rPr lang="en-US" dirty="0" err="1" smtClean="0"/>
              <a:t>ThighMaster</a:t>
            </a:r>
            <a:r>
              <a:rPr lang="en-US" dirty="0" smtClean="0"/>
              <a:t> website?</a:t>
            </a:r>
          </a:p>
          <a:p>
            <a:pPr lvl="1"/>
            <a:endParaRPr lang="en-US" dirty="0"/>
          </a:p>
          <a:p>
            <a:r>
              <a:rPr lang="en-US" dirty="0" smtClean="0"/>
              <a:t>Organization</a:t>
            </a:r>
          </a:p>
          <a:p>
            <a:pPr lvl="1"/>
            <a:r>
              <a:rPr lang="en-US" dirty="0" smtClean="0"/>
              <a:t>Overly biased?</a:t>
            </a:r>
          </a:p>
          <a:p>
            <a:pPr lvl="1"/>
            <a:endParaRPr lang="en-US" dirty="0"/>
          </a:p>
          <a:p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Who is sponsoring this?  Faculty? Students?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64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in my 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to information was drastically different!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030" y="4343946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202" y="3144469"/>
            <a:ext cx="3937607" cy="1599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64" y="3242206"/>
            <a:ext cx="2700886" cy="2025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0508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it look good?</a:t>
            </a:r>
          </a:p>
          <a:p>
            <a:endParaRPr lang="en-US" dirty="0"/>
          </a:p>
          <a:p>
            <a:r>
              <a:rPr lang="en-US" dirty="0" smtClean="0"/>
              <a:t>Are items spelled correctly / written well?</a:t>
            </a:r>
          </a:p>
          <a:p>
            <a:endParaRPr lang="en-US" dirty="0"/>
          </a:p>
          <a:p>
            <a:r>
              <a:rPr lang="en-US" dirty="0" smtClean="0"/>
              <a:t>Does it look up-to-date?</a:t>
            </a:r>
          </a:p>
          <a:p>
            <a:pPr lvl="1"/>
            <a:r>
              <a:rPr lang="en-US" dirty="0" smtClean="0"/>
              <a:t>Is someone in charge of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10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 Credentials of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wrote this site?</a:t>
            </a:r>
          </a:p>
          <a:p>
            <a:endParaRPr lang="en-US" dirty="0"/>
          </a:p>
          <a:p>
            <a:r>
              <a:rPr lang="en-US" dirty="0" smtClean="0"/>
              <a:t>Did they sign their name / take credit?</a:t>
            </a:r>
          </a:p>
          <a:p>
            <a:endParaRPr lang="en-US" dirty="0"/>
          </a:p>
          <a:p>
            <a:r>
              <a:rPr lang="en-US" dirty="0" smtClean="0"/>
              <a:t>Individual or a group?</a:t>
            </a:r>
          </a:p>
          <a:p>
            <a:endParaRPr lang="en-US" dirty="0"/>
          </a:p>
          <a:p>
            <a:r>
              <a:rPr lang="en-US" dirty="0" smtClean="0"/>
              <a:t>WHO is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144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  Citation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site CITE its information?</a:t>
            </a:r>
          </a:p>
          <a:p>
            <a:endParaRPr lang="en-US" dirty="0"/>
          </a:p>
          <a:p>
            <a:r>
              <a:rPr lang="en-US" dirty="0" smtClean="0"/>
              <a:t>Are their links to other credible sites?</a:t>
            </a:r>
          </a:p>
          <a:p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87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</a:t>
            </a:r>
            <a:r>
              <a:rPr lang="fr-FR" dirty="0" smtClean="0"/>
              <a:t>’</a:t>
            </a:r>
            <a:r>
              <a:rPr lang="en-US" dirty="0" smtClean="0"/>
              <a:t>s Practice – World War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en.wikipedia.org</a:t>
            </a:r>
            <a:r>
              <a:rPr lang="en-US" dirty="0"/>
              <a:t>/wiki/</a:t>
            </a:r>
            <a:r>
              <a:rPr lang="en-US" b="1" dirty="0" err="1" smtClean="0"/>
              <a:t>World</a:t>
            </a:r>
            <a:r>
              <a:rPr lang="en-US" dirty="0" err="1" smtClean="0"/>
              <a:t>_</a:t>
            </a:r>
            <a:r>
              <a:rPr lang="en-US" b="1" dirty="0" err="1" smtClean="0"/>
              <a:t>War</a:t>
            </a:r>
            <a:r>
              <a:rPr lang="en-US" dirty="0" err="1" smtClean="0"/>
              <a:t>_</a:t>
            </a:r>
            <a:r>
              <a:rPr lang="en-US" b="1" dirty="0" err="1" smtClean="0"/>
              <a:t>II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>
                <a:hlinkClick r:id="rId2"/>
              </a:rPr>
              <a:t>www.history.com/topics/</a:t>
            </a:r>
            <a:r>
              <a:rPr lang="en-US" b="1" dirty="0">
                <a:hlinkClick r:id="rId2"/>
              </a:rPr>
              <a:t>world</a:t>
            </a:r>
            <a:r>
              <a:rPr lang="en-US" dirty="0">
                <a:hlinkClick r:id="rId2"/>
              </a:rPr>
              <a:t>-</a:t>
            </a:r>
            <a:r>
              <a:rPr lang="en-US" b="1" dirty="0">
                <a:hlinkClick r:id="rId2"/>
              </a:rPr>
              <a:t>war</a:t>
            </a:r>
            <a:r>
              <a:rPr lang="en-US" dirty="0">
                <a:hlinkClick r:id="rId2"/>
              </a:rPr>
              <a:t>-</a:t>
            </a:r>
            <a:r>
              <a:rPr lang="en-US" b="1" dirty="0" smtClean="0">
                <a:hlinkClick r:id="rId2"/>
              </a:rPr>
              <a:t>ii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>
                <a:hlinkClick r:id="rId3"/>
              </a:rPr>
              <a:t>www.</a:t>
            </a:r>
            <a:r>
              <a:rPr lang="en-US" b="1" dirty="0">
                <a:hlinkClick r:id="rId3"/>
              </a:rPr>
              <a:t>worldwar</a:t>
            </a:r>
            <a:r>
              <a:rPr lang="en-US" dirty="0">
                <a:hlinkClick r:id="rId3"/>
              </a:rPr>
              <a:t>-</a:t>
            </a:r>
            <a:r>
              <a:rPr lang="en-US" b="1" dirty="0">
                <a:hlinkClick r:id="rId3"/>
              </a:rPr>
              <a:t>2</a:t>
            </a:r>
            <a:r>
              <a:rPr lang="en-US" dirty="0">
                <a:hlinkClick r:id="rId3"/>
              </a:rPr>
              <a:t>.net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hlinkClick r:id="rId4"/>
              </a:rPr>
              <a:t>www.ushmm.org/wlc/en/article.php?ModuleId=</a:t>
            </a:r>
            <a:r>
              <a:rPr lang="en-US" dirty="0" smtClean="0">
                <a:hlinkClick r:id="rId4"/>
              </a:rPr>
              <a:t>10005137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history1900s.about.com › ... › </a:t>
            </a:r>
            <a:r>
              <a:rPr lang="en-US" dirty="0">
                <a:hlinkClick r:id="rId5"/>
              </a:rPr>
              <a:t>20th Century History › </a:t>
            </a:r>
            <a:r>
              <a:rPr lang="en-US" dirty="0">
                <a:hlinkClick r:id="rId6"/>
              </a:rPr>
              <a:t>Wars &amp; Conflicts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325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the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hlinkClick r:id="rId2"/>
              </a:rPr>
              <a:t>Focus on the Family</a:t>
            </a:r>
            <a:r>
              <a:rPr lang="en-US" u="sng" dirty="0">
                <a:hlinkClick r:id="rId2"/>
              </a:rPr>
              <a:t>: Helping Families Thrive</a:t>
            </a:r>
          </a:p>
          <a:p>
            <a:endParaRPr lang="en-US" dirty="0"/>
          </a:p>
          <a:p>
            <a:r>
              <a:rPr lang="en-US" dirty="0" err="1"/>
              <a:t>www.</a:t>
            </a:r>
            <a:r>
              <a:rPr lang="en-US" b="1" dirty="0" err="1"/>
              <a:t>focusonthefamily</a:t>
            </a:r>
            <a:r>
              <a:rPr lang="en-US" dirty="0" err="1"/>
              <a:t>.com</a:t>
            </a:r>
            <a:r>
              <a:rPr lang="en-US" dirty="0"/>
              <a:t>/</a:t>
            </a:r>
          </a:p>
          <a:p>
            <a:r>
              <a:rPr lang="en-US" b="1" dirty="0"/>
              <a:t>Focus on the Family</a:t>
            </a:r>
            <a:r>
              <a:rPr lang="en-US" dirty="0"/>
              <a:t> provides relevant Christian advice on marriage, parenting and other topics. Find practical resources for every age and </a:t>
            </a:r>
            <a:r>
              <a:rPr lang="en-US" dirty="0" err="1"/>
              <a:t>lifestage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43900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12254"/>
            <a:ext cx="7609530" cy="5020376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2) </a:t>
            </a:r>
            <a:r>
              <a:rPr lang="en-US" b="1" dirty="0">
                <a:hlinkClick r:id="rId2"/>
              </a:rPr>
              <a:t>Focus on the Family</a:t>
            </a:r>
            <a:r>
              <a:rPr lang="en-US" u="sng" dirty="0">
                <a:hlinkClick r:id="rId2"/>
              </a:rPr>
              <a:t> - Wikipedia, the free encyclopedia</a:t>
            </a:r>
          </a:p>
          <a:p>
            <a:pPr marL="6858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en.wikipedia.org</a:t>
            </a:r>
            <a:r>
              <a:rPr lang="en-US" dirty="0"/>
              <a:t>/wiki/</a:t>
            </a:r>
            <a:r>
              <a:rPr lang="en-US" b="1" dirty="0" err="1" smtClean="0"/>
              <a:t>Focus_on_the_Family</a:t>
            </a:r>
            <a:endParaRPr lang="en-US" b="1" dirty="0" smtClean="0"/>
          </a:p>
          <a:p>
            <a:pPr marL="68580" indent="0">
              <a:buNone/>
            </a:pPr>
            <a:endParaRPr lang="en-US" b="1" dirty="0"/>
          </a:p>
          <a:p>
            <a:pPr marL="68580" indent="0">
              <a:buNone/>
            </a:pPr>
            <a:r>
              <a:rPr lang="en-US" b="1" dirty="0" smtClean="0"/>
              <a:t>3) </a:t>
            </a:r>
            <a:r>
              <a:rPr lang="en-US" u="sng" dirty="0">
                <a:hlinkClick r:id="rId3"/>
              </a:rPr>
              <a:t>CitizenLink.com - a </a:t>
            </a:r>
            <a:r>
              <a:rPr lang="en-US" b="1" u="sng" dirty="0">
                <a:hlinkClick r:id="rId3"/>
              </a:rPr>
              <a:t>Focus on the Family</a:t>
            </a:r>
            <a:r>
              <a:rPr lang="en-US" u="sng" dirty="0">
                <a:hlinkClick r:id="rId3"/>
              </a:rPr>
              <a:t> Affiliate</a:t>
            </a:r>
          </a:p>
          <a:p>
            <a:pPr marL="6858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www.citizenlink.com/</a:t>
            </a: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4) </a:t>
            </a:r>
            <a:r>
              <a:rPr lang="en-US" b="1" dirty="0">
                <a:hlinkClick r:id="rId4"/>
              </a:rPr>
              <a:t>Focus on the Family</a:t>
            </a:r>
            <a:r>
              <a:rPr lang="en-US" u="sng" dirty="0">
                <a:hlinkClick r:id="rId4"/>
              </a:rPr>
              <a:t> | rightwingwatch.org</a:t>
            </a:r>
          </a:p>
          <a:p>
            <a:pPr marL="68580" indent="0">
              <a:buNone/>
            </a:pPr>
            <a:r>
              <a:rPr lang="en-US" dirty="0" smtClean="0"/>
              <a:t>	</a:t>
            </a:r>
            <a:r>
              <a:rPr lang="en-US" sz="2000" dirty="0" err="1" smtClean="0"/>
              <a:t>www.rightwingwatch.org</a:t>
            </a:r>
            <a:r>
              <a:rPr lang="en-US" sz="2000" dirty="0"/>
              <a:t>/content/</a:t>
            </a:r>
            <a:r>
              <a:rPr lang="en-US" sz="2000" b="1" dirty="0"/>
              <a:t>focus</a:t>
            </a:r>
            <a:r>
              <a:rPr lang="en-US" sz="2000" dirty="0"/>
              <a:t>-</a:t>
            </a:r>
            <a:r>
              <a:rPr lang="en-US" sz="2000" b="1" dirty="0"/>
              <a:t>family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1040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 isn’t “not enough information”</a:t>
            </a:r>
          </a:p>
          <a:p>
            <a:r>
              <a:rPr lang="en-US" dirty="0" smtClean="0"/>
              <a:t>Issue IS “</a:t>
            </a:r>
            <a:r>
              <a:rPr lang="en-US" b="1" dirty="0" smtClean="0"/>
              <a:t>how to manage what I have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658" y="3293319"/>
            <a:ext cx="5518673" cy="3380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410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many sources of information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26" y="2509740"/>
            <a:ext cx="2813769" cy="161456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260" y="5075228"/>
            <a:ext cx="3727740" cy="1711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260" y="4212120"/>
            <a:ext cx="2286000" cy="133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50" y="3778986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75" y="2394022"/>
            <a:ext cx="2286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681" y="5038164"/>
            <a:ext cx="1331039" cy="1767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40"/>
          <a:stretch/>
        </p:blipFill>
        <p:spPr>
          <a:xfrm>
            <a:off x="4011650" y="1799466"/>
            <a:ext cx="2562225" cy="1189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Straight Arrow Connector 11"/>
          <p:cNvCxnSpPr/>
          <p:nvPr/>
        </p:nvCxnSpPr>
        <p:spPr>
          <a:xfrm>
            <a:off x="5647765" y="3151991"/>
            <a:ext cx="1172583" cy="1473797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51816" y="5545620"/>
            <a:ext cx="1633370" cy="564724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829968" y="3603811"/>
            <a:ext cx="1032950" cy="1275059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12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This Difficult?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Before…publishers published.</a:t>
            </a:r>
          </a:p>
          <a:p>
            <a:endParaRPr lang="en-US" dirty="0"/>
          </a:p>
          <a:p>
            <a:r>
              <a:rPr lang="en-US" dirty="0" smtClean="0"/>
              <a:t>Now…</a:t>
            </a:r>
            <a:r>
              <a:rPr lang="en-US" b="1" i="1" u="sng" dirty="0" smtClean="0"/>
              <a:t>anyone</a:t>
            </a:r>
            <a:r>
              <a:rPr lang="en-US" dirty="0" smtClean="0"/>
              <a:t> can publish!</a:t>
            </a:r>
          </a:p>
          <a:p>
            <a:endParaRPr lang="en-US" dirty="0"/>
          </a:p>
          <a:p>
            <a:r>
              <a:rPr lang="en-US" dirty="0" smtClean="0"/>
              <a:t>Media has changed.</a:t>
            </a:r>
          </a:p>
          <a:p>
            <a:pPr lvl="1"/>
            <a:r>
              <a:rPr lang="en-US" dirty="0" smtClean="0"/>
              <a:t>Three networks…many networks</a:t>
            </a:r>
          </a:p>
          <a:p>
            <a:pPr lvl="1"/>
            <a:r>
              <a:rPr lang="en-US" dirty="0" smtClean="0"/>
              <a:t>News focus…opinion / entertainment focus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787" y="2600493"/>
            <a:ext cx="2930316" cy="1949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1805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Sifting Through Information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8"/>
          <a:stretch/>
        </p:blipFill>
        <p:spPr>
          <a:xfrm>
            <a:off x="2269862" y="2704535"/>
            <a:ext cx="4808669" cy="3355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77731" y="2398955"/>
            <a:ext cx="14737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the info that comes at you or that you research.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78531" y="4588102"/>
            <a:ext cx="14737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USEFUL and CREDIBLE stuff you will use in your paper.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15614" y="3991087"/>
            <a:ext cx="2678654" cy="268941"/>
          </a:xfrm>
          <a:prstGeom prst="straightConnector1">
            <a:avLst/>
          </a:prstGeom>
          <a:ln w="984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812971" y="5497538"/>
            <a:ext cx="1265560" cy="134470"/>
          </a:xfrm>
          <a:prstGeom prst="straightConnector1">
            <a:avLst/>
          </a:prstGeom>
          <a:ln w="984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120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do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reason for our research.</a:t>
            </a:r>
          </a:p>
          <a:p>
            <a:endParaRPr lang="en-US" dirty="0"/>
          </a:p>
          <a:p>
            <a:r>
              <a:rPr lang="en-US" dirty="0" smtClean="0"/>
              <a:t>Consider the information we have access to.</a:t>
            </a:r>
          </a:p>
          <a:p>
            <a:endParaRPr lang="en-US" dirty="0"/>
          </a:p>
          <a:p>
            <a:r>
              <a:rPr lang="en-US" dirty="0" smtClean="0"/>
              <a:t>Apply the CRAP test to the resources we access.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8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CRAP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 </a:t>
            </a:r>
            <a:r>
              <a:rPr lang="en-US" dirty="0" smtClean="0"/>
              <a:t>– </a:t>
            </a:r>
            <a:r>
              <a:rPr lang="en-US" b="1" dirty="0" smtClean="0"/>
              <a:t>C</a:t>
            </a:r>
            <a:r>
              <a:rPr lang="en-US" dirty="0" smtClean="0"/>
              <a:t>urrency</a:t>
            </a:r>
          </a:p>
          <a:p>
            <a:endParaRPr lang="en-US" dirty="0" smtClean="0"/>
          </a:p>
          <a:p>
            <a:r>
              <a:rPr lang="en-US" dirty="0" smtClean="0"/>
              <a:t>R – </a:t>
            </a:r>
            <a:r>
              <a:rPr lang="en-US" b="1" dirty="0" smtClean="0"/>
              <a:t>R</a:t>
            </a:r>
            <a:r>
              <a:rPr lang="en-US" dirty="0" smtClean="0"/>
              <a:t>eliability / </a:t>
            </a:r>
            <a:r>
              <a:rPr lang="en-US" b="1" dirty="0" smtClean="0"/>
              <a:t>R</a:t>
            </a:r>
            <a:r>
              <a:rPr lang="en-US" dirty="0" smtClean="0"/>
              <a:t>elevancy</a:t>
            </a:r>
          </a:p>
          <a:p>
            <a:endParaRPr lang="en-US" dirty="0" smtClean="0"/>
          </a:p>
          <a:p>
            <a:r>
              <a:rPr lang="en-US" dirty="0" smtClean="0"/>
              <a:t>A – </a:t>
            </a:r>
            <a:r>
              <a:rPr lang="en-US" b="1" dirty="0"/>
              <a:t>A</a:t>
            </a:r>
            <a:r>
              <a:rPr lang="en-US" dirty="0" smtClean="0"/>
              <a:t>uthority</a:t>
            </a:r>
          </a:p>
          <a:p>
            <a:endParaRPr lang="en-US" dirty="0" smtClean="0"/>
          </a:p>
          <a:p>
            <a:r>
              <a:rPr lang="en-US" dirty="0" smtClean="0"/>
              <a:t>P – </a:t>
            </a:r>
            <a:r>
              <a:rPr lang="en-US" b="1" dirty="0" smtClean="0"/>
              <a:t>P</a:t>
            </a:r>
            <a:r>
              <a:rPr lang="en-US" dirty="0" smtClean="0"/>
              <a:t>urpose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67"/>
          <a:stretch/>
        </p:blipFill>
        <p:spPr>
          <a:xfrm>
            <a:off x="4831529" y="3724219"/>
            <a:ext cx="3914438" cy="2558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478" y="222044"/>
            <a:ext cx="4272217" cy="141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7458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was the information published?</a:t>
            </a:r>
          </a:p>
          <a:p>
            <a:endParaRPr lang="en-US" dirty="0"/>
          </a:p>
          <a:p>
            <a:r>
              <a:rPr lang="en-US" dirty="0" smtClean="0"/>
              <a:t>Is it necessary to have current information on your topic?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756" y="3996697"/>
            <a:ext cx="4691510" cy="2636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9190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174</TotalTime>
  <Words>559</Words>
  <Application>Microsoft Office PowerPoint</Application>
  <PresentationFormat>On-screen Show (4:3)</PresentationFormat>
  <Paragraphs>151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Austin</vt:lpstr>
      <vt:lpstr>Determining Source Credibility</vt:lpstr>
      <vt:lpstr>Back in my day…</vt:lpstr>
      <vt:lpstr>Today…</vt:lpstr>
      <vt:lpstr>So many sources of information</vt:lpstr>
      <vt:lpstr>What Makes This Difficult?</vt:lpstr>
      <vt:lpstr>Sifting Through Information</vt:lpstr>
      <vt:lpstr>HOW do we do this?</vt:lpstr>
      <vt:lpstr>The CRAP Test</vt:lpstr>
      <vt:lpstr>1) Currency</vt:lpstr>
      <vt:lpstr>Always matters!</vt:lpstr>
      <vt:lpstr>Critically Think About Source</vt:lpstr>
      <vt:lpstr>PowerPoint Presentation</vt:lpstr>
      <vt:lpstr>2) Reliability / Relevancy</vt:lpstr>
      <vt:lpstr>Reliability / Relevancy</vt:lpstr>
      <vt:lpstr>3) Authority</vt:lpstr>
      <vt:lpstr>4) Purpose</vt:lpstr>
      <vt:lpstr>1)  Determine Website Type</vt:lpstr>
      <vt:lpstr>PowerPoint Presentation</vt:lpstr>
      <vt:lpstr>2)  Be Careful with Types</vt:lpstr>
      <vt:lpstr>3)  Presentation</vt:lpstr>
      <vt:lpstr>4)  Credentials of Author</vt:lpstr>
      <vt:lpstr>5)  Citation of Material</vt:lpstr>
      <vt:lpstr>Let’s Practice – World War 2</vt:lpstr>
      <vt:lpstr>Focus on the Family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Determining Website Credibility</dc:title>
  <dc:creator>Chris Warner</dc:creator>
  <cp:lastModifiedBy>.</cp:lastModifiedBy>
  <cp:revision>20</cp:revision>
  <dcterms:created xsi:type="dcterms:W3CDTF">2012-09-11T00:31:21Z</dcterms:created>
  <dcterms:modified xsi:type="dcterms:W3CDTF">2014-05-19T20:47:31Z</dcterms:modified>
</cp:coreProperties>
</file>